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Source Code Pr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SourceCodePr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1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696193ad65_0_4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696193ad65_0_4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696193ad65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696193ad65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696193ad65_0_6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696193ad65_0_6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696193ad65_0_6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696193ad65_0_6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696193ad65_0_7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696193ad65_0_7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696193ad65_0_7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696193ad65_0_7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96193ad65_0_7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696193ad65_0_7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hdmaster.com/testing/cnatesting/Minnesota/MN_CNA_Home.htm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pps.org/domain/10596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Hubbs CNA Test Preparation Class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ctrTitle"/>
          </p:nvPr>
        </p:nvSpPr>
        <p:spPr>
          <a:xfrm>
            <a:off x="601400" y="761300"/>
            <a:ext cx="7875900" cy="336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When:  October 18- November 9</a:t>
            </a:r>
            <a:endParaRPr sz="2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              Tuesday and Wednesdays  1:00-3:00</a:t>
            </a:r>
            <a:endParaRPr sz="27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●"/>
            </a:pPr>
            <a:r>
              <a:rPr lang="en" sz="2700"/>
              <a:t>Where:  Google Meet online</a:t>
            </a:r>
            <a:endParaRPr sz="2700"/>
          </a:p>
        </p:txBody>
      </p:sp>
      <p:sp>
        <p:nvSpPr>
          <p:cNvPr id="135" name="Google Shape;135;p14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ctrTitle"/>
          </p:nvPr>
        </p:nvSpPr>
        <p:spPr>
          <a:xfrm>
            <a:off x="411175" y="644300"/>
            <a:ext cx="8282400" cy="106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700"/>
              <a:t>This class is for students who:</a:t>
            </a:r>
            <a:endParaRPr sz="7700"/>
          </a:p>
        </p:txBody>
      </p:sp>
      <p:sp>
        <p:nvSpPr>
          <p:cNvPr id="141" name="Google Shape;141;p15"/>
          <p:cNvSpPr txBox="1"/>
          <p:nvPr>
            <p:ph idx="1" type="subTitle"/>
          </p:nvPr>
        </p:nvSpPr>
        <p:spPr>
          <a:xfrm>
            <a:off x="411175" y="2149600"/>
            <a:ext cx="8282400" cy="250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-39528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ource Code Pro"/>
              <a:buChar char="●"/>
            </a:pPr>
            <a:r>
              <a:rPr lang="en" sz="3750">
                <a:latin typeface="Source Code Pro"/>
                <a:ea typeface="Source Code Pro"/>
                <a:cs typeface="Source Code Pro"/>
                <a:sym typeface="Source Code Pro"/>
              </a:rPr>
              <a:t>Have taken the state certification test but have not passed</a:t>
            </a:r>
            <a:endParaRPr sz="375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9528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ource Code Pro"/>
              <a:buChar char="●"/>
            </a:pPr>
            <a:r>
              <a:rPr lang="en" sz="3750">
                <a:latin typeface="Source Code Pro"/>
                <a:ea typeface="Source Code Pro"/>
                <a:cs typeface="Source Code Pro"/>
                <a:sym typeface="Source Code Pro"/>
              </a:rPr>
              <a:t>Have passed the test in the past but their certification has expired and they need to renew it.</a:t>
            </a:r>
            <a:endParaRPr sz="375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ctrTitle"/>
          </p:nvPr>
        </p:nvSpPr>
        <p:spPr>
          <a:xfrm>
            <a:off x="894550" y="801350"/>
            <a:ext cx="7341900" cy="246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We will discuss the new state exam, new rules and new resources to help you study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6"/>
          <p:cNvSpPr txBox="1"/>
          <p:nvPr>
            <p:ph idx="1" type="subTitle"/>
          </p:nvPr>
        </p:nvSpPr>
        <p:spPr>
          <a:xfrm>
            <a:off x="894550" y="2748350"/>
            <a:ext cx="75420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5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https://hdmaster.com/testing/cnatesting/Minnesota/MN_CNA_Home.htm</a:t>
            </a:r>
            <a:endParaRPr sz="75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6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ctrTitle"/>
          </p:nvPr>
        </p:nvSpPr>
        <p:spPr>
          <a:xfrm>
            <a:off x="934600" y="968500"/>
            <a:ext cx="69681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We will use practice tests to discuss and review test-taking strategies and vocabulary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7"/>
          <p:cNvSpPr txBox="1"/>
          <p:nvPr>
            <p:ph idx="1" type="subTitle"/>
          </p:nvPr>
        </p:nvSpPr>
        <p:spPr>
          <a:xfrm>
            <a:off x="934600" y="2309775"/>
            <a:ext cx="7542000" cy="16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50"/>
              <a:t>You are a CNA caring for a resident who has</a:t>
            </a:r>
            <a:r>
              <a:rPr lang="en" sz="2550">
                <a:solidFill>
                  <a:srgbClr val="FF0000"/>
                </a:solidFill>
              </a:rPr>
              <a:t> diabetes,</a:t>
            </a:r>
            <a:r>
              <a:rPr lang="en" sz="2550"/>
              <a:t> a urinary tract infection (UTI) and a history of a stroke (CVA).  The resident is experiencing nausea and vomiting, a headache, has </a:t>
            </a:r>
            <a:r>
              <a:rPr lang="en" sz="2550">
                <a:solidFill>
                  <a:srgbClr val="FF0000"/>
                </a:solidFill>
              </a:rPr>
              <a:t>fruity-smelling breath</a:t>
            </a:r>
            <a:r>
              <a:rPr lang="en" sz="2550"/>
              <a:t>, blurred vision and weakness.  You suspect the resident is experiencing:</a:t>
            </a:r>
            <a:endParaRPr sz="2550"/>
          </a:p>
          <a:p>
            <a:pPr indent="-305514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550"/>
              <a:t>Hypoglycemia      </a:t>
            </a:r>
            <a:r>
              <a:rPr lang="en" sz="2550">
                <a:solidFill>
                  <a:srgbClr val="FF0000"/>
                </a:solidFill>
              </a:rPr>
              <a:t>hypo=not enough  glycemia=sugar (glucose)</a:t>
            </a:r>
            <a:endParaRPr sz="2550">
              <a:solidFill>
                <a:srgbClr val="FF0000"/>
              </a:solidFill>
            </a:endParaRPr>
          </a:p>
          <a:p>
            <a:pPr indent="-305514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550"/>
              <a:t>Hemiplegia           </a:t>
            </a:r>
            <a:r>
              <a:rPr lang="en" sz="2550">
                <a:solidFill>
                  <a:srgbClr val="FF0000"/>
                </a:solidFill>
              </a:rPr>
              <a:t>hemi=half    plegia=paralysis</a:t>
            </a:r>
            <a:endParaRPr sz="2550">
              <a:solidFill>
                <a:srgbClr val="FF0000"/>
              </a:solidFill>
            </a:endParaRPr>
          </a:p>
          <a:p>
            <a:pPr indent="-305514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550"/>
              <a:t>Hypertension       </a:t>
            </a:r>
            <a:r>
              <a:rPr lang="en" sz="2550">
                <a:solidFill>
                  <a:srgbClr val="FF0000"/>
                </a:solidFill>
              </a:rPr>
              <a:t>hyper=too much      tension=pressure</a:t>
            </a:r>
            <a:endParaRPr sz="2550">
              <a:solidFill>
                <a:srgbClr val="FF0000"/>
              </a:solidFill>
            </a:endParaRPr>
          </a:p>
          <a:p>
            <a:pPr indent="-305514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550"/>
              <a:t>Hyperglycemia     </a:t>
            </a:r>
            <a:r>
              <a:rPr lang="en" sz="2550">
                <a:solidFill>
                  <a:srgbClr val="FF0000"/>
                </a:solidFill>
              </a:rPr>
              <a:t>hyper=too much     </a:t>
            </a:r>
            <a:r>
              <a:rPr lang="en" sz="2550">
                <a:solidFill>
                  <a:srgbClr val="FF0000"/>
                </a:solidFill>
              </a:rPr>
              <a:t>glycemia=sugar (glucose)</a:t>
            </a:r>
            <a:endParaRPr sz="255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5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8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0" name="Google Shape;16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3650" y="694200"/>
            <a:ext cx="7412875" cy="365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ctrTitle"/>
          </p:nvPr>
        </p:nvSpPr>
        <p:spPr>
          <a:xfrm>
            <a:off x="1188225" y="1822825"/>
            <a:ext cx="7008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We can schedule in-person skills practice as needed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0"/>
          <p:cNvSpPr txBox="1"/>
          <p:nvPr>
            <p:ph idx="1" type="subTitle"/>
          </p:nvPr>
        </p:nvSpPr>
        <p:spPr>
          <a:xfrm>
            <a:off x="694325" y="2487625"/>
            <a:ext cx="7715700" cy="144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u="sng">
                <a:solidFill>
                  <a:schemeClr val="hlink"/>
                </a:solidFill>
                <a:hlinkClick r:id="rId3"/>
              </a:rPr>
              <a:t>https://www.spps.org/domain/10596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pic>
        <p:nvPicPr>
          <p:cNvPr id="173" name="Google Shape;17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500" y="756525"/>
            <a:ext cx="8001000" cy="198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